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82C98-FE32-42A3-95F5-3F8F3CAB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D1E5E7-7838-4EE2-B673-3FAD395C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804765-E4A6-4F04-86BF-28B77CA9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087CA6-530D-4D08-83D5-0FD5F0EB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E478C9-CF6C-4618-9B79-58F41B5D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40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26429-C9E2-464A-AA05-B5CE30F4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C9E747-D543-49D6-8AA8-48E93977A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3C49E6-D1FB-42C0-BDA6-FB193710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2FC626-B32C-40B5-9347-144D98B3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6404D-78C4-4788-A805-D3962936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5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A0B055-6495-4B06-BFCB-2B2ECA0C0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D2CCF7-111A-4C2F-BF45-6B7607CFB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48E104-3EBB-403D-BBAC-656E9501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2C29BD-81B8-4BA3-9999-CFA5F0BB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A24CBF-F0F0-40C6-91EA-BC5E5267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8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0DA0C6-CD3A-4473-9211-7D0312EE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822FC-E098-4723-B6FF-346DF053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8307A3-FC66-4452-95F7-74182BE0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C6264-66CE-40C1-9EC3-FADE265B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92A2DC-02BA-4E64-9EB7-22EAC3B2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46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0AA18-8970-49DC-9244-45CE2E29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A5D8B3-39D2-487E-AF7C-F1546BB0F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AAD30-4D07-4B03-8382-9F1BD500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D69D-24C3-4A5E-B97C-188512A0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28BE8-A977-402E-A841-DDC057B8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8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B72BB-E5AF-4B49-BF96-E9B2F622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2300EF-CBD5-4854-B7E0-BC3C52EE8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FEE403-2C90-46B6-AFD1-FED86502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652E5-804D-4F83-88A0-CFD5E8AA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7CA515-CF79-4181-850B-7164150C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FC111E-EBD5-44D8-BBEC-C1FBE0B5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1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CFECF6-7851-44C4-86B0-14FDBF15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CA09BC-91ED-4EDD-B360-63BF09B5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FFCB66-BB57-491E-8091-458FC5CD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AC2049-C114-4238-93D0-6A35AF742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78C03D-DD24-419A-BA40-F297ABF86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28CE2D-D884-4B11-98D8-5D259823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9205687-44C4-4583-ACB6-894B8527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1D0E36-935B-4DD9-A18D-A556D4D3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3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A8DD4B-E8CE-4F29-9937-A25EA666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01CA87-6839-482A-9EEC-BF19833A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B0F7EA-C719-4C46-8C82-2529238A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5E07EE-1C49-4004-BF80-C9447570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37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739B74-3246-4E43-A1BA-547C79F8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10392F-E82F-4E0B-9A32-231E0B8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407132-1880-49E0-9D38-832D7184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02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124F9-92A5-4A61-8B72-196CA9F9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B0E515-EB17-400D-9EFA-FC2B6F7D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780B50-CA0C-439D-9EAD-F334BBE95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CE4C89-717B-46B9-8396-0FBC230F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A3413F-0A43-4F24-A8E0-32D41CDF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62C8CB-3C36-441A-A1F8-06638179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9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84FF9-90D8-4622-9E04-E5045180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8BC9AE-DA1A-4328-8FF2-1E8DCC2B1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E30192-9DA8-4948-B81B-33EAE9B01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F695DD-31E5-4D11-A064-DD687A4B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706E8C-D48C-42A7-9C26-9E970159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E29F80-DC76-4F1B-8A7A-F7A54A4B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04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0BCD56-9876-432A-919D-F15FF8B5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288E23-78FD-469F-A3D3-B9CC2C4A3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9FAD7F-0BF8-4DCA-8BA3-3BD7AFB7A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ED5496-C63A-4AE8-9968-4A418C03E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1A5ED5-6E87-42D6-9B59-E3C713B78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03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chi-ssc@ksc-net.or.j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uD_b4a61nVbXQHBqBFqP3GBG1mBKC2Uf4Y52C4QBJGigbZg/viewfor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chi-ssc.org/%e5%80%8b%e5%88%a5%e6%a0%84%e9%a4%8a%e7%9b%b8%e8%ab%87%e3%80%80%e6%89%bf%e8%ab%be%e6%9b%b8%e3%83%bb%e7%94%b3%e8%be%bc%e6%9b%b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C2F7D7B-E9BA-4EAE-99DC-0BD9C455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93" y="1012684"/>
            <a:ext cx="11767931" cy="4185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選手の目標を達成するために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　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『いつ』『どのようなタイミングで』『どのような』食事をとるか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が重要です。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　 栄養の専門家が1人ひとりの現在の食事傾向・運動内容からその選手に必要な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　 食事を提案します。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ja-JP" altLang="ja-JP" sz="17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ja-JP" altLang="ja-JP" sz="1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B0B4AE-C948-4F00-98A9-D311014A38B3}"/>
              </a:ext>
            </a:extLst>
          </p:cNvPr>
          <p:cNvSpPr txBox="1"/>
          <p:nvPr/>
        </p:nvSpPr>
        <p:spPr>
          <a:xfrm>
            <a:off x="3949147" y="291546"/>
            <a:ext cx="375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栄養個別相談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B2F34D-F141-4BF6-B1D1-1E0D8B682803}"/>
              </a:ext>
            </a:extLst>
          </p:cNvPr>
          <p:cNvGrpSpPr/>
          <p:nvPr/>
        </p:nvGrpSpPr>
        <p:grpSpPr>
          <a:xfrm>
            <a:off x="653594" y="2568441"/>
            <a:ext cx="10341469" cy="3892552"/>
            <a:chOff x="-167529" y="2567737"/>
            <a:chExt cx="11670469" cy="413963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9CFEE35-4868-462C-A264-3D7BB9DA153B}"/>
                </a:ext>
              </a:extLst>
            </p:cNvPr>
            <p:cNvSpPr/>
            <p:nvPr/>
          </p:nvSpPr>
          <p:spPr>
            <a:xfrm>
              <a:off x="1462927" y="2886202"/>
              <a:ext cx="9647583" cy="25843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8" name="テキスト ボックス 12">
              <a:extLst>
                <a:ext uri="{FF2B5EF4-FFF2-40B4-BE49-F238E27FC236}">
                  <a16:creationId xmlns:a16="http://schemas.microsoft.com/office/drawing/2014/main" id="{65AE9BAA-FC3C-4231-BBA8-CF89F7E060AC}"/>
                </a:ext>
              </a:extLst>
            </p:cNvPr>
            <p:cNvSpPr txBox="1"/>
            <p:nvPr/>
          </p:nvSpPr>
          <p:spPr>
            <a:xfrm>
              <a:off x="3537836" y="2567737"/>
              <a:ext cx="4525798" cy="52799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400" dirty="0"/>
                <a:t>このような方におすすめ！</a:t>
              </a:r>
            </a:p>
          </p:txBody>
        </p:sp>
        <p:sp>
          <p:nvSpPr>
            <p:cNvPr id="9" name="テキスト ボックス 13">
              <a:extLst>
                <a:ext uri="{FF2B5EF4-FFF2-40B4-BE49-F238E27FC236}">
                  <a16:creationId xmlns:a16="http://schemas.microsoft.com/office/drawing/2014/main" id="{5CF038AC-9230-4C0C-94F3-1B8679A5473E}"/>
                </a:ext>
              </a:extLst>
            </p:cNvPr>
            <p:cNvSpPr txBox="1"/>
            <p:nvPr/>
          </p:nvSpPr>
          <p:spPr>
            <a:xfrm>
              <a:off x="1721343" y="2930744"/>
              <a:ext cx="9781597" cy="25808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1" lang="ja-JP" altLang="en-US" sz="2400" dirty="0"/>
                <a:t>・自身がイメージする身体を作るための食事を知りたい。</a:t>
              </a:r>
              <a:endParaRPr kumimoji="1" lang="en-US" altLang="ja-JP" sz="2400" dirty="0"/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/>
                <a:t>・以前できていた練習メニューについていけない。</a:t>
              </a:r>
              <a:endParaRPr kumimoji="1" lang="en-US" altLang="ja-JP" sz="2400" dirty="0"/>
            </a:p>
            <a:p>
              <a:pPr>
                <a:lnSpc>
                  <a:spcPct val="150000"/>
                </a:lnSpc>
              </a:pPr>
              <a:r>
                <a:rPr lang="ja-JP" altLang="en-US" sz="2400" dirty="0"/>
                <a:t>・練習の疲労が翌日にも残る。</a:t>
              </a:r>
              <a:endParaRPr lang="en-US" altLang="ja-JP" sz="2400" dirty="0"/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/>
                <a:t>・必要な栄養がとれているか確認したい。</a:t>
              </a:r>
              <a:endParaRPr kumimoji="1" lang="en-US" altLang="ja-JP" sz="2400" dirty="0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BDF2F37-5EED-43C5-A02E-CFE8B5C1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89" l="0" r="100000">
                          <a14:foregroundMark x1="21833" y1="8571" x2="21833" y2="8571"/>
                          <a14:foregroundMark x1="23667" y1="7143" x2="23667" y2="7143"/>
                          <a14:foregroundMark x1="24833" y1="4921" x2="24833" y2="4921"/>
                          <a14:foregroundMark x1="27333" y1="3175" x2="27333" y2="3175"/>
                          <a14:foregroundMark x1="32500" y1="7937" x2="32500" y2="7937"/>
                          <a14:foregroundMark x1="61833" y1="11270" x2="61833" y2="11270"/>
                          <a14:foregroundMark x1="60333" y1="33968" x2="60333" y2="33968"/>
                          <a14:foregroundMark x1="38000" y1="16508" x2="38000" y2="16508"/>
                          <a14:foregroundMark x1="68917" y1="5238" x2="68917" y2="5238"/>
                          <a14:foregroundMark x1="75083" y1="10635" x2="75083" y2="10635"/>
                          <a14:foregroundMark x1="77750" y1="14444" x2="78000" y2="15397"/>
                          <a14:foregroundMark x1="79333" y1="18571" x2="79333" y2="18571"/>
                          <a14:foregroundMark x1="78417" y1="33333" x2="78417" y2="33333"/>
                          <a14:foregroundMark x1="79000" y1="38254" x2="79000" y2="38254"/>
                          <a14:foregroundMark x1="28417" y1="9365" x2="28417" y2="9365"/>
                          <a14:foregroundMark x1="29750" y1="7460" x2="29750" y2="7460"/>
                          <a14:foregroundMark x1="19667" y1="19206" x2="19667" y2="19206"/>
                          <a14:foregroundMark x1="19667" y1="19206" x2="19667" y2="19206"/>
                          <a14:foregroundMark x1="15833" y1="43492" x2="15833" y2="43492"/>
                          <a14:foregroundMark x1="32750" y1="6667" x2="32750" y2="6667"/>
                          <a14:foregroundMark x1="31667" y1="2698" x2="31667" y2="2698"/>
                          <a14:foregroundMark x1="33167" y1="5238" x2="33167" y2="5238"/>
                          <a14:foregroundMark x1="34500" y1="7143" x2="34500" y2="7143"/>
                          <a14:foregroundMark x1="35333" y1="9365" x2="35333" y2="9365"/>
                          <a14:foregroundMark x1="35500" y1="9524" x2="35500" y2="9524"/>
                          <a14:foregroundMark x1="36417" y1="10317" x2="36417" y2="10317"/>
                          <a14:foregroundMark x1="37583" y1="11746" x2="37583" y2="11746"/>
                          <a14:foregroundMark x1="37583" y1="11905" x2="37583" y2="11905"/>
                          <a14:foregroundMark x1="38000" y1="13333" x2="38000" y2="14127"/>
                          <a14:foregroundMark x1="39083" y1="23810" x2="39083" y2="23810"/>
                          <a14:foregroundMark x1="38083" y1="20952" x2="38083" y2="20952"/>
                          <a14:foregroundMark x1="38083" y1="20952" x2="38083" y2="20952"/>
                          <a14:foregroundMark x1="38083" y1="20952" x2="38083" y2="20952"/>
                          <a14:foregroundMark x1="35167" y1="2381" x2="35167" y2="2381"/>
                          <a14:foregroundMark x1="35167" y1="2381" x2="35167" y2="2381"/>
                          <a14:foregroundMark x1="20000" y1="12540" x2="20000" y2="12540"/>
                          <a14:foregroundMark x1="20000" y1="12540" x2="20000" y2="12540"/>
                          <a14:foregroundMark x1="19833" y1="22698" x2="19833" y2="22698"/>
                          <a14:foregroundMark x1="19833" y1="22698" x2="19833" y2="22698"/>
                          <a14:foregroundMark x1="19833" y1="22698" x2="19833" y2="22698"/>
                          <a14:foregroundMark x1="16417" y1="43333" x2="16417" y2="43333"/>
                          <a14:foregroundMark x1="16417" y1="43333" x2="16417" y2="43333"/>
                          <a14:foregroundMark x1="15833" y1="46349" x2="15833" y2="46349"/>
                          <a14:foregroundMark x1="15833" y1="46349" x2="15833" y2="46349"/>
                          <a14:foregroundMark x1="60917" y1="36667" x2="60917" y2="36667"/>
                          <a14:foregroundMark x1="60917" y1="36667" x2="60917" y2="36667"/>
                          <a14:foregroundMark x1="77500" y1="36667" x2="77500" y2="36667"/>
                          <a14:foregroundMark x1="77500" y1="36667" x2="77500" y2="36667"/>
                          <a14:foregroundMark x1="56500" y1="43810" x2="56500" y2="43810"/>
                          <a14:foregroundMark x1="56500" y1="43810" x2="56500" y2="43810"/>
                          <a14:foregroundMark x1="56417" y1="42698" x2="56417" y2="42698"/>
                          <a14:foregroundMark x1="56417" y1="42698" x2="56417" y2="42698"/>
                          <a14:foregroundMark x1="56083" y1="46349" x2="56083" y2="46349"/>
                          <a14:foregroundMark x1="56083" y1="46349" x2="56083" y2="46349"/>
                          <a14:backgroundMark x1="23583" y1="952" x2="23583" y2="952"/>
                          <a14:backgroundMark x1="23583" y1="952" x2="23583" y2="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0432" y="4949408"/>
              <a:ext cx="3348494" cy="1757959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962FC8A-0E0B-4B0B-B9D0-06D30D535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67529" y="4178373"/>
              <a:ext cx="1888872" cy="2113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69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7C9C78B7-DF43-451B-9244-7AA609507143}"/>
              </a:ext>
            </a:extLst>
          </p:cNvPr>
          <p:cNvSpPr txBox="1"/>
          <p:nvPr/>
        </p:nvSpPr>
        <p:spPr>
          <a:xfrm>
            <a:off x="910933" y="228721"/>
            <a:ext cx="31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b="1" dirty="0"/>
              <a:t>承諾書の作成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B37F7AE-141F-4E9E-B01E-EAA8578C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159" y="228721"/>
            <a:ext cx="4419908" cy="640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BC5E5BFE-DAFE-410F-A435-73D75EF22A41}"/>
              </a:ext>
            </a:extLst>
          </p:cNvPr>
          <p:cNvSpPr/>
          <p:nvPr/>
        </p:nvSpPr>
        <p:spPr>
          <a:xfrm>
            <a:off x="2580707" y="4813733"/>
            <a:ext cx="4081669" cy="1033670"/>
          </a:xfrm>
          <a:prstGeom prst="wedgeRoundRectCallout">
            <a:avLst>
              <a:gd name="adj1" fmla="val 100650"/>
              <a:gd name="adj2" fmla="val 46710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chemeClr val="tx1"/>
                </a:solidFill>
              </a:rPr>
              <a:t>未成年者の場合は保護者の署名と捺印が必要となります。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4D968E-DB12-42DD-98D5-450CB5E357FF}"/>
              </a:ext>
            </a:extLst>
          </p:cNvPr>
          <p:cNvSpPr txBox="1"/>
          <p:nvPr/>
        </p:nvSpPr>
        <p:spPr>
          <a:xfrm>
            <a:off x="924184" y="1162351"/>
            <a:ext cx="5433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b="1" dirty="0"/>
              <a:t>ZOOM</a:t>
            </a:r>
            <a:r>
              <a:rPr kumimoji="1" lang="ja-JP" altLang="en-US" sz="2000" b="1" dirty="0"/>
              <a:t>にて利用される場合は</a:t>
            </a:r>
            <a:r>
              <a:rPr lang="ja-JP" altLang="en-US" sz="2000" b="1" dirty="0"/>
              <a:t>、承諾書</a:t>
            </a:r>
            <a:r>
              <a:rPr kumimoji="1" lang="ja-JP" altLang="en-US" sz="2000" b="1" dirty="0"/>
              <a:t>を完成のうえ、下記住所まで郵送してください。</a:t>
            </a:r>
            <a:endParaRPr kumimoji="1" lang="en-US" altLang="ja-JP" sz="2000" b="1" dirty="0"/>
          </a:p>
          <a:p>
            <a:endParaRPr lang="en-US" altLang="ja-JP" sz="2000" b="1" dirty="0"/>
          </a:p>
          <a:p>
            <a:r>
              <a:rPr kumimoji="1" lang="ja-JP" altLang="en-US" sz="2000" b="1" dirty="0"/>
              <a:t>〒</a:t>
            </a:r>
            <a:r>
              <a:rPr kumimoji="1" lang="en-US" altLang="ja-JP" sz="2000" b="1" dirty="0"/>
              <a:t>781-0311</a:t>
            </a:r>
          </a:p>
          <a:p>
            <a:r>
              <a:rPr lang="ja-JP" altLang="en-US" sz="2000" b="1" dirty="0"/>
              <a:t>高知市春野町芳原</a:t>
            </a:r>
            <a:r>
              <a:rPr lang="en-US" altLang="ja-JP" sz="2000" b="1" dirty="0"/>
              <a:t>2485</a:t>
            </a:r>
          </a:p>
          <a:p>
            <a:r>
              <a:rPr kumimoji="1" lang="ja-JP" altLang="en-US" sz="2000" b="1" dirty="0"/>
              <a:t>　高知県スポーツ科学センター　</a:t>
            </a:r>
          </a:p>
        </p:txBody>
      </p:sp>
    </p:spTree>
    <p:extLst>
      <p:ext uri="{BB962C8B-B14F-4D97-AF65-F5344CB8AC3E}">
        <p14:creationId xmlns:p14="http://schemas.microsoft.com/office/powerpoint/2010/main" val="75532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00504FF8-C480-4581-AB59-FEE4EE03EE1C}"/>
              </a:ext>
            </a:extLst>
          </p:cNvPr>
          <p:cNvSpPr txBox="1"/>
          <p:nvPr/>
        </p:nvSpPr>
        <p:spPr>
          <a:xfrm>
            <a:off x="387720" y="76640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/>
              <a:t>食事調査の例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295002-09A6-410D-A742-8B6D1139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58" y="538305"/>
            <a:ext cx="10100021" cy="62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7EFD24-3BB5-4D70-8265-18B69D06E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"/>
          <a:stretch/>
        </p:blipFill>
        <p:spPr>
          <a:xfrm>
            <a:off x="1197147" y="188748"/>
            <a:ext cx="9797705" cy="6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6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D245403-CF13-4B19-99C9-35949251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318879"/>
            <a:ext cx="6134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578624-87EA-4542-BD87-A9840386C793}"/>
              </a:ext>
            </a:extLst>
          </p:cNvPr>
          <p:cNvSpPr txBox="1"/>
          <p:nvPr/>
        </p:nvSpPr>
        <p:spPr>
          <a:xfrm>
            <a:off x="276224" y="1315898"/>
            <a:ext cx="111736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　  </a:t>
            </a:r>
            <a:r>
              <a:rPr lang="ja-JP" altLang="en-US" sz="2400" dirty="0"/>
              <a:t>電話、もしくは栄養サポート申込フォーム（食生活アンケート）にて、</a:t>
            </a:r>
          </a:p>
          <a:p>
            <a:r>
              <a:rPr lang="ja-JP" altLang="en-US" sz="2400" dirty="0"/>
              <a:t>　 希望日時等をお知らせください。センターより決定、もしくは時間変更</a:t>
            </a:r>
          </a:p>
          <a:p>
            <a:r>
              <a:rPr lang="ja-JP" altLang="en-US" sz="2400" dirty="0"/>
              <a:t>　 を依頼するための折り返しの電話をさせていただき、これをもって受付</a:t>
            </a:r>
          </a:p>
          <a:p>
            <a:r>
              <a:rPr lang="ja-JP" altLang="en-US" sz="2400" dirty="0"/>
              <a:t>　 完了といたします。 </a:t>
            </a:r>
          </a:p>
          <a:p>
            <a:r>
              <a:rPr lang="en-US" altLang="ja-JP" sz="2400" b="1" dirty="0"/>
              <a:t>※ </a:t>
            </a:r>
            <a:r>
              <a:rPr lang="ja-JP" altLang="en-US" sz="2400" b="1" dirty="0"/>
              <a:t>栄養相談を希望された理由や要望をお聞かせください。</a:t>
            </a:r>
            <a:endParaRPr lang="ja-JP" altLang="en-US" sz="2400" dirty="0"/>
          </a:p>
          <a:p>
            <a:r>
              <a:rPr lang="en-US" altLang="ja-JP" sz="2400" b="1" dirty="0"/>
              <a:t>※ ZOOM</a:t>
            </a:r>
            <a:r>
              <a:rPr lang="ja-JP" altLang="en-US" sz="2400" b="1" dirty="0"/>
              <a:t>にて相談を受けられる方</a:t>
            </a:r>
            <a:endParaRPr lang="ja-JP" altLang="en-US" sz="2400" dirty="0"/>
          </a:p>
          <a:p>
            <a:r>
              <a:rPr lang="ja-JP" altLang="en-US" sz="2400" dirty="0"/>
              <a:t>　 </a:t>
            </a:r>
            <a:r>
              <a:rPr lang="en-US" altLang="ja-JP" sz="2400" dirty="0"/>
              <a:t>ZOOM</a:t>
            </a:r>
            <a:r>
              <a:rPr lang="ja-JP" altLang="en-US" sz="2400" dirty="0"/>
              <a:t>のアドレスを相談日の</a:t>
            </a:r>
            <a:r>
              <a:rPr lang="en-US" altLang="ja-JP" sz="2400" dirty="0"/>
              <a:t>1</a:t>
            </a:r>
            <a:r>
              <a:rPr lang="ja-JP" altLang="en-US" sz="2400" dirty="0"/>
              <a:t>週間前にメールで送付いたします。</a:t>
            </a:r>
          </a:p>
          <a:p>
            <a:r>
              <a:rPr lang="ja-JP" altLang="en-US" sz="2400" dirty="0"/>
              <a:t>　 </a:t>
            </a:r>
            <a:r>
              <a:rPr lang="en-US" altLang="ja-JP" sz="2400" dirty="0"/>
              <a:t>SSC</a:t>
            </a:r>
            <a:r>
              <a:rPr lang="ja-JP" altLang="en-US" sz="2400" dirty="0"/>
              <a:t>からのメールが届かない場合は連絡して下さい。</a:t>
            </a:r>
          </a:p>
          <a:p>
            <a:r>
              <a:rPr lang="en-US" altLang="ja-JP" sz="2400" dirty="0"/>
              <a:t>&lt;</a:t>
            </a:r>
            <a:r>
              <a:rPr lang="ja-JP" altLang="en-US" sz="2400" dirty="0"/>
              <a:t>注意</a:t>
            </a:r>
            <a:r>
              <a:rPr lang="en-US" altLang="ja-JP" sz="2400" dirty="0"/>
              <a:t>&gt;</a:t>
            </a:r>
          </a:p>
          <a:p>
            <a:r>
              <a:rPr lang="ja-JP" altLang="en-US" sz="2400" dirty="0"/>
              <a:t>　 携帯電話への迷惑メール防止のため、パソコンからのメール受信を制限する</a:t>
            </a:r>
          </a:p>
          <a:p>
            <a:r>
              <a:rPr lang="ja-JP" altLang="en-US" sz="2400" dirty="0"/>
              <a:t>　 設定をされている方は高知県スポーツ科学センター</a:t>
            </a:r>
          </a:p>
          <a:p>
            <a:r>
              <a:rPr lang="ja-JP" altLang="en-US" sz="2400" dirty="0"/>
              <a:t>　（</a:t>
            </a:r>
            <a:r>
              <a:rPr lang="en-US" altLang="ja-JP" sz="2400" dirty="0">
                <a:hlinkClick r:id="rId3"/>
              </a:rPr>
              <a:t>kochi-ssc@ksc-net.or.jp</a:t>
            </a:r>
            <a:r>
              <a:rPr lang="en-US" altLang="ja-JP" sz="2400" dirty="0"/>
              <a:t>)</a:t>
            </a:r>
            <a:r>
              <a:rPr lang="ja-JP" altLang="en-US" sz="2400" dirty="0"/>
              <a:t>からのメールを受信可能な設定にお願いします。</a:t>
            </a:r>
          </a:p>
          <a:p>
            <a:r>
              <a:rPr lang="ja-JP" altLang="en-US" sz="2400" dirty="0"/>
              <a:t>　</a:t>
            </a:r>
            <a:r>
              <a:rPr lang="en-US" altLang="ja-JP" sz="2400" dirty="0"/>
              <a:t>『</a:t>
            </a:r>
            <a:r>
              <a:rPr lang="ja-JP" altLang="en-US" sz="2400" dirty="0"/>
              <a:t>迷惑フォルダ</a:t>
            </a:r>
            <a:r>
              <a:rPr lang="en-US" altLang="ja-JP" sz="2400" dirty="0"/>
              <a:t>』</a:t>
            </a:r>
            <a:r>
              <a:rPr lang="ja-JP" altLang="en-US" sz="2400" dirty="0"/>
              <a:t>等に自動的に振り分けられている可能性がありますので </a:t>
            </a:r>
          </a:p>
          <a:p>
            <a:r>
              <a:rPr lang="ja-JP" altLang="en-US" sz="2400" dirty="0"/>
              <a:t>　 一度ご確認いただきますようお願いいたします。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31745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31E2F62-A693-4BA8-A6A1-ED655E0B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0" y="116970"/>
            <a:ext cx="2667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7D452F-353E-4C77-98A5-BC607D18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889520"/>
            <a:ext cx="941796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kumimoji="0" lang="ja-JP" altLang="en-US" dirty="0">
                <a:latin typeface="Arial" panose="020B0604020202020204" pitchFamily="34" charset="0"/>
              </a:rPr>
              <a:t>  </a:t>
            </a: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日頃の食事や運動などの情報を栄養相談の前に分析したうえで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栄養相談を行います。下記情報を相談日の10日前までにメール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にてお送りください。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① 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食生活アンケートに情報を入力してください。</a:t>
            </a:r>
            <a:endParaRPr kumimoji="0" lang="ja-JP" altLang="ja-JP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dirty="0">
                <a:latin typeface="Arial" panose="020B0604020202020204" pitchFamily="34" charset="0"/>
              </a:rPr>
              <a:t> </a:t>
            </a:r>
            <a:r>
              <a:rPr kumimoji="0" lang="ja-JP" altLang="ja-JP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②３日間の運動内容と時間</a:t>
            </a: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連続した3日間の運動内容とその時間を記入しセンターにメール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にてお送りください。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③３日間の食事調査　</a:t>
            </a: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上記3日間の食事内容から食事傾向を調べるため、毎食メニューを撮影し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その画像を添付し、食事内容を記入してセンターまでメールでお送り下さい。</a:t>
            </a: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>
            <a:hlinkClick r:id="rId3"/>
            <a:extLst>
              <a:ext uri="{FF2B5EF4-FFF2-40B4-BE49-F238E27FC236}">
                <a16:creationId xmlns:a16="http://schemas.microsoft.com/office/drawing/2014/main" id="{13CDA480-776A-453B-8884-A6A984C4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4" y="2882949"/>
            <a:ext cx="4376796" cy="12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6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7B2C053-7E16-4DA1-A945-09EBBE1E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1" y="335260"/>
            <a:ext cx="3300915" cy="7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DE9254-81DD-40BA-B8A2-D2EF60A3FBCF}"/>
              </a:ext>
            </a:extLst>
          </p:cNvPr>
          <p:cNvSpPr txBox="1"/>
          <p:nvPr/>
        </p:nvSpPr>
        <p:spPr>
          <a:xfrm>
            <a:off x="442134" y="1501180"/>
            <a:ext cx="925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1E1E1E"/>
                </a:solidFill>
                <a:effectLst/>
                <a:latin typeface="-apple-system"/>
              </a:rPr>
              <a:t>① </a:t>
            </a:r>
            <a:r>
              <a:rPr lang="ja-JP" altLang="en-US" sz="2400" b="1" i="0" dirty="0">
                <a:solidFill>
                  <a:srgbClr val="2271B1"/>
                </a:solidFill>
                <a:effectLst/>
                <a:latin typeface="-apple-system"/>
                <a:hlinkClick r:id="rId3"/>
              </a:rPr>
              <a:t>承諾書ファイル</a:t>
            </a:r>
            <a:r>
              <a:rPr lang="ja-JP" altLang="en-US" sz="2400" b="0" i="0" dirty="0">
                <a:solidFill>
                  <a:srgbClr val="1E1E1E"/>
                </a:solidFill>
                <a:effectLst/>
                <a:latin typeface="-apple-system"/>
              </a:rPr>
              <a:t>をダウンロードし、印刷して使用ください</a:t>
            </a:r>
            <a:r>
              <a:rPr lang="ja-JP" altLang="en-US" sz="2800" b="0" i="0" dirty="0">
                <a:solidFill>
                  <a:srgbClr val="1E1E1E"/>
                </a:solidFill>
                <a:effectLst/>
                <a:latin typeface="-apple-system"/>
              </a:rPr>
              <a:t>。</a:t>
            </a:r>
            <a:endParaRPr lang="ja-JP" altLang="en-US" sz="2800" dirty="0"/>
          </a:p>
        </p:txBody>
      </p:sp>
      <p:pic>
        <p:nvPicPr>
          <p:cNvPr id="4100" name="Picture 4">
            <a:hlinkClick r:id="rId3"/>
            <a:extLst>
              <a:ext uri="{FF2B5EF4-FFF2-40B4-BE49-F238E27FC236}">
                <a16:creationId xmlns:a16="http://schemas.microsoft.com/office/drawing/2014/main" id="{C640EDF0-C300-4F8D-868B-286DA5B5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6" y="2722964"/>
            <a:ext cx="3997394" cy="17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05FC6E-9214-46FE-97BE-FB844C5F8696}"/>
              </a:ext>
            </a:extLst>
          </p:cNvPr>
          <p:cNvSpPr txBox="1"/>
          <p:nvPr/>
        </p:nvSpPr>
        <p:spPr>
          <a:xfrm>
            <a:off x="390731" y="4633545"/>
            <a:ext cx="107559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　  </a:t>
            </a:r>
            <a:r>
              <a:rPr lang="ja-JP" altLang="en-US" sz="2800" dirty="0"/>
              <a:t>センターにて相談を受けられる方は当日持参し、リモートにて</a:t>
            </a:r>
            <a:endParaRPr lang="en-US" altLang="ja-JP" sz="2800" dirty="0"/>
          </a:p>
          <a:p>
            <a:r>
              <a:rPr lang="en-US" altLang="ja-JP" sz="2800" dirty="0"/>
              <a:t>    </a:t>
            </a:r>
            <a:r>
              <a:rPr lang="ja-JP" altLang="en-US" sz="2800" dirty="0"/>
              <a:t>受けられる方はセンターまで郵送をお願いします。</a:t>
            </a:r>
            <a:r>
              <a:rPr lang="en-US" altLang="ja-JP" sz="2800" dirty="0"/>
              <a:t>※</a:t>
            </a:r>
            <a:r>
              <a:rPr lang="ja-JP" altLang="en-US" sz="2800" dirty="0"/>
              <a:t>未成年者</a:t>
            </a:r>
            <a:endParaRPr lang="en-US" altLang="ja-JP" sz="2800" dirty="0"/>
          </a:p>
          <a:p>
            <a:r>
              <a:rPr lang="en-US" altLang="ja-JP" sz="2800" dirty="0"/>
              <a:t>    </a:t>
            </a:r>
            <a:r>
              <a:rPr lang="ja-JP" altLang="en-US" sz="2800" dirty="0"/>
              <a:t>の場合は保護者の署名・捺印が必要となります</a:t>
            </a:r>
            <a:r>
              <a:rPr lang="ja-JP" altLang="en-US" sz="3200" dirty="0"/>
              <a:t>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620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9C8A7D11-643F-444D-83F4-CE3C6EDB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4" y="1899633"/>
            <a:ext cx="4810539" cy="35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2055D78-38A8-4DF0-9A2D-20E5724B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" y="347663"/>
            <a:ext cx="4366637" cy="7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D4D276-0281-421F-9D02-8A6B180A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47" y="1440413"/>
            <a:ext cx="919701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保護者や指導者の同伴もできます。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① </a:t>
            </a: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センターにて受けられる場合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予約時間10分前にセンターに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latin typeface="Arial" panose="020B0604020202020204" pitchFamily="34" charset="0"/>
              </a:rPr>
              <a:t>     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お越しください。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② リモート（ZOOM）にて受けられる場合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開始時間5分前にはミーティング室に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latin typeface="Arial" panose="020B0604020202020204" pitchFamily="34" charset="0"/>
              </a:rPr>
              <a:t>     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入室ができる準備をお願いします。予約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latin typeface="Arial" panose="020B0604020202020204" pitchFamily="34" charset="0"/>
              </a:rPr>
              <a:t>     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の時間になりましたら、開始いたします</a:t>
            </a: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ja-JP" altLang="ja-JP" sz="1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8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B359E1D-B240-4B51-A03B-5436F6CF3ED8}"/>
              </a:ext>
            </a:extLst>
          </p:cNvPr>
          <p:cNvGrpSpPr/>
          <p:nvPr/>
        </p:nvGrpSpPr>
        <p:grpSpPr>
          <a:xfrm>
            <a:off x="0" y="1030280"/>
            <a:ext cx="12554883" cy="5631956"/>
            <a:chOff x="-516078" y="305903"/>
            <a:chExt cx="12554883" cy="411726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D54FEF2-07F7-453E-A366-F9ED1D8FDBA6}"/>
                </a:ext>
              </a:extLst>
            </p:cNvPr>
            <p:cNvSpPr/>
            <p:nvPr/>
          </p:nvSpPr>
          <p:spPr>
            <a:xfrm>
              <a:off x="0" y="305903"/>
              <a:ext cx="10786017" cy="1444433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92176CA-BBCF-4FE5-B923-3DDDFA205943}"/>
                </a:ext>
              </a:extLst>
            </p:cNvPr>
            <p:cNvSpPr txBox="1"/>
            <p:nvPr/>
          </p:nvSpPr>
          <p:spPr>
            <a:xfrm>
              <a:off x="-516078" y="1864386"/>
              <a:ext cx="12554883" cy="255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7115" tIns="437388" rIns="837115" bIns="128016" numCol="1" spcCol="1270" anchor="t" anchorCtr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kumimoji="1" lang="ja-JP" altLang="en-US" sz="2400" b="1" kern="1200" dirty="0"/>
                <a:t>・センター内で相談を受けられた方</a:t>
              </a:r>
              <a:endParaRPr kumimoji="1" lang="en-US" altLang="ja-JP" sz="2400" b="1" kern="1200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2400" dirty="0"/>
                <a:t>　⇒当日、受付にてお支払いください。</a:t>
              </a:r>
              <a:endParaRPr lang="en-US" altLang="ja-JP" sz="2400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kumimoji="1" lang="en-US" altLang="ja-JP" sz="2400" kern="1200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2400" b="1" dirty="0"/>
                <a:t>・リモート（</a:t>
              </a:r>
              <a:r>
                <a:rPr lang="en-US" altLang="ja-JP" sz="2400" b="1" dirty="0"/>
                <a:t>ZOOM</a:t>
              </a:r>
              <a:r>
                <a:rPr lang="ja-JP" altLang="en-US" sz="2400" b="1" dirty="0"/>
                <a:t>）にて相談を受けられた方</a:t>
              </a:r>
              <a:endParaRPr lang="en-US" altLang="ja-JP" sz="2400" b="1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kumimoji="1" lang="ja-JP" altLang="en-US" sz="2400" kern="1200" dirty="0"/>
                <a:t>　⇒栄養サポート（個別相談）を受けられた後、請求書を郵送いたします。</a:t>
              </a:r>
              <a:endParaRPr kumimoji="1" lang="en-US" altLang="ja-JP" sz="2400" kern="1200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kumimoji="1" lang="ja-JP" altLang="en-US" sz="2400" kern="1200" dirty="0"/>
                <a:t>　　センター受付にてお支払い、もしくは請求書に記載された銀行口座に</a:t>
              </a:r>
              <a:endParaRPr kumimoji="1" lang="en-US" altLang="ja-JP" sz="2400" kern="1200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2400" dirty="0"/>
                <a:t>　　</a:t>
              </a:r>
              <a:r>
                <a:rPr kumimoji="1" lang="ja-JP" altLang="en-US" sz="2400" kern="1200" dirty="0"/>
                <a:t>振込みください。</a:t>
              </a:r>
              <a:endParaRPr kumimoji="1" lang="en-US" altLang="ja-JP" sz="2400" kern="1200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2400" dirty="0"/>
                <a:t>　</a:t>
              </a:r>
              <a:r>
                <a:rPr lang="en-US" altLang="ja-JP" sz="2400" dirty="0">
                  <a:solidFill>
                    <a:srgbClr val="FF0000"/>
                  </a:solidFill>
                </a:rPr>
                <a:t>※</a:t>
              </a:r>
              <a:r>
                <a:rPr lang="ja-JP" altLang="en-US" sz="2400" dirty="0">
                  <a:solidFill>
                    <a:srgbClr val="FF0000"/>
                  </a:solidFill>
                </a:rPr>
                <a:t>承諾書の郵送料・通信料・銀行振込手数料は利用者様のご負担となります。</a:t>
              </a:r>
              <a:endParaRPr kumimoji="1" lang="ja-JP" altLang="en-US" sz="24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DA289770-EAB5-4A0A-A810-2E85BAD36EA9}"/>
              </a:ext>
            </a:extLst>
          </p:cNvPr>
          <p:cNvSpPr txBox="1"/>
          <p:nvPr/>
        </p:nvSpPr>
        <p:spPr>
          <a:xfrm>
            <a:off x="889905" y="1222441"/>
            <a:ext cx="8539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b="1" dirty="0"/>
              <a:t>児童・生徒：</a:t>
            </a:r>
            <a:r>
              <a:rPr kumimoji="1" lang="en-US" altLang="ja-JP" sz="2800" b="1" dirty="0"/>
              <a:t>1,040</a:t>
            </a:r>
            <a:r>
              <a:rPr kumimoji="1" lang="ja-JP" altLang="en-US" sz="2800" b="1" dirty="0"/>
              <a:t>円</a:t>
            </a:r>
            <a:endParaRPr kumimoji="1" lang="en-US" altLang="ja-JP" sz="2800" b="1" dirty="0"/>
          </a:p>
          <a:p>
            <a:r>
              <a:rPr lang="ja-JP" altLang="en-US" sz="2800" b="1" dirty="0"/>
              <a:t>その他の者：</a:t>
            </a:r>
            <a:r>
              <a:rPr lang="en-US" altLang="ja-JP" sz="2800" b="1" dirty="0"/>
              <a:t>2,090</a:t>
            </a:r>
            <a:r>
              <a:rPr lang="ja-JP" altLang="en-US" sz="2800" b="1" dirty="0"/>
              <a:t>円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ja-JP" altLang="en-US" sz="2400" b="1" dirty="0"/>
              <a:t>（注）保護者が同伴された場合でも、対象となる方が</a:t>
            </a:r>
            <a:endParaRPr lang="en-US" altLang="ja-JP" sz="2400" b="1" dirty="0"/>
          </a:p>
          <a:p>
            <a:r>
              <a:rPr lang="ja-JP" altLang="en-US" sz="2400" b="1" dirty="0"/>
              <a:t>　　　児童・生徒である場合は</a:t>
            </a:r>
            <a:r>
              <a:rPr lang="en-US" altLang="ja-JP" sz="2400" b="1" dirty="0"/>
              <a:t>1,040</a:t>
            </a:r>
            <a:r>
              <a:rPr lang="ja-JP" altLang="en-US" sz="2400" b="1" dirty="0"/>
              <a:t>円となります。</a:t>
            </a:r>
            <a:endParaRPr kumimoji="1" lang="ja-JP" altLang="en-US" sz="24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50BC148-2BEE-4C31-BA99-B2229519126D}"/>
              </a:ext>
            </a:extLst>
          </p:cNvPr>
          <p:cNvSpPr/>
          <p:nvPr/>
        </p:nvSpPr>
        <p:spPr>
          <a:xfrm>
            <a:off x="315049" y="320268"/>
            <a:ext cx="2798991" cy="59376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５．お支払い</a:t>
            </a:r>
          </a:p>
        </p:txBody>
      </p:sp>
    </p:spTree>
    <p:extLst>
      <p:ext uri="{BB962C8B-B14F-4D97-AF65-F5344CB8AC3E}">
        <p14:creationId xmlns:p14="http://schemas.microsoft.com/office/powerpoint/2010/main" val="403817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F1692C-7B59-4CAF-BAF8-0D3497062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30" y="1080965"/>
            <a:ext cx="1510185" cy="1211240"/>
          </a:xfrm>
          <a:prstGeom prst="rect">
            <a:avLst/>
          </a:prstGeom>
        </p:spPr>
      </p:pic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534D103-B0F6-4CFF-900F-F9008A39479D}"/>
              </a:ext>
            </a:extLst>
          </p:cNvPr>
          <p:cNvSpPr txBox="1"/>
          <p:nvPr/>
        </p:nvSpPr>
        <p:spPr>
          <a:xfrm>
            <a:off x="363985" y="280071"/>
            <a:ext cx="295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b="1" dirty="0"/>
              <a:t>3</a:t>
            </a:r>
            <a:r>
              <a:rPr kumimoji="1" lang="ja-JP" altLang="en-US" sz="2800" b="1" dirty="0"/>
              <a:t>日間の食事調査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E8E312-7C92-4E5B-87AD-89D8DB2D0AD5}"/>
              </a:ext>
            </a:extLst>
          </p:cNvPr>
          <p:cNvSpPr txBox="1"/>
          <p:nvPr/>
        </p:nvSpPr>
        <p:spPr>
          <a:xfrm>
            <a:off x="801307" y="803291"/>
            <a:ext cx="956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　毎食（</a:t>
            </a:r>
            <a:r>
              <a:rPr lang="ja-JP" altLang="en-US" dirty="0"/>
              <a:t>補食・おやつ等を含む）ごとに下記のように記載し画像を添付して</a:t>
            </a:r>
            <a:endParaRPr lang="en-US" altLang="ja-JP" dirty="0"/>
          </a:p>
          <a:p>
            <a:r>
              <a:rPr lang="ja-JP" altLang="en-US" dirty="0"/>
              <a:t>　送信してください。</a:t>
            </a:r>
            <a:endParaRPr kumimoji="1" lang="ja-JP" altLang="en-US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0B5D0FB9-6740-4DF2-9A82-76F4EDC3A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07" y="1453482"/>
            <a:ext cx="8574156" cy="29967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93611A-F110-4030-B5FB-B09647CE1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85" y="4450240"/>
            <a:ext cx="2475191" cy="212768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9544F6-0C74-4F7E-80E1-35BA3600E341}"/>
              </a:ext>
            </a:extLst>
          </p:cNvPr>
          <p:cNvSpPr txBox="1"/>
          <p:nvPr/>
        </p:nvSpPr>
        <p:spPr>
          <a:xfrm>
            <a:off x="878248" y="4632842"/>
            <a:ext cx="1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/>
              <a:t>画像添付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75B1B0D-9889-4B85-946B-DDE5487F7361}"/>
              </a:ext>
            </a:extLst>
          </p:cNvPr>
          <p:cNvSpPr/>
          <p:nvPr/>
        </p:nvSpPr>
        <p:spPr>
          <a:xfrm rot="10800000">
            <a:off x="4700017" y="5274680"/>
            <a:ext cx="1139687" cy="47880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0F6F0B-0814-4542-B049-F07CC29F38C5}"/>
              </a:ext>
            </a:extLst>
          </p:cNvPr>
          <p:cNvSpPr txBox="1"/>
          <p:nvPr/>
        </p:nvSpPr>
        <p:spPr>
          <a:xfrm>
            <a:off x="6062420" y="5274680"/>
            <a:ext cx="360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画像の容量は</a:t>
            </a:r>
            <a:endParaRPr lang="en-US" altLang="ja-JP" sz="2000" dirty="0"/>
          </a:p>
          <a:p>
            <a:r>
              <a:rPr kumimoji="1" lang="ja-JP" altLang="en-US" sz="2000" b="1" dirty="0"/>
              <a:t>１</a:t>
            </a:r>
            <a:r>
              <a:rPr kumimoji="1" lang="en-US" altLang="ja-JP" sz="2000" b="1" dirty="0"/>
              <a:t>MB</a:t>
            </a:r>
            <a:r>
              <a:rPr lang="ja-JP" altLang="en-US" sz="2000" b="1" dirty="0"/>
              <a:t>以下</a:t>
            </a:r>
            <a:r>
              <a:rPr kumimoji="1" lang="ja-JP" altLang="en-US" sz="2000" dirty="0"/>
              <a:t>でお願いします。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71B2D5-C684-4A15-AABB-E58150922B98}"/>
              </a:ext>
            </a:extLst>
          </p:cNvPr>
          <p:cNvSpPr txBox="1"/>
          <p:nvPr/>
        </p:nvSpPr>
        <p:spPr>
          <a:xfrm>
            <a:off x="3319220" y="378219"/>
            <a:ext cx="795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rgbClr val="FF0000"/>
                </a:solidFill>
              </a:rPr>
              <a:t>連続した</a:t>
            </a:r>
            <a:r>
              <a:rPr kumimoji="1" lang="en-US" altLang="ja-JP" b="1" dirty="0">
                <a:solidFill>
                  <a:srgbClr val="FF0000"/>
                </a:solidFill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</a:rPr>
              <a:t>日間の食事内容から、その選手の食事・栄養摂取傾向を調べます。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E5A6D07-210C-4DE1-B025-57FFC55FF7F2}"/>
              </a:ext>
            </a:extLst>
          </p:cNvPr>
          <p:cNvSpPr/>
          <p:nvPr/>
        </p:nvSpPr>
        <p:spPr>
          <a:xfrm>
            <a:off x="7085408" y="2171699"/>
            <a:ext cx="3697145" cy="881510"/>
          </a:xfrm>
          <a:prstGeom prst="wedgeRoundRectCallout">
            <a:avLst>
              <a:gd name="adj1" fmla="val -108171"/>
              <a:gd name="adj2" fmla="val 44460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ご飯の量は計測して茶碗の重量を除いた分を記入してください。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46777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790857-53C6-4D3E-8A89-27CEBC291C02}"/>
              </a:ext>
            </a:extLst>
          </p:cNvPr>
          <p:cNvSpPr txBox="1"/>
          <p:nvPr/>
        </p:nvSpPr>
        <p:spPr>
          <a:xfrm>
            <a:off x="212595" y="960050"/>
            <a:ext cx="424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例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74106ECE-2DC7-4DDD-A5E5-4733BC8E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56" y="1590992"/>
            <a:ext cx="6029739" cy="43069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E856935-FAEA-45B9-BAB7-94A20BDE6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41" y="1590992"/>
            <a:ext cx="5289864" cy="38828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2CB7A8-321A-475F-A0C0-CBFF81EC2892}"/>
              </a:ext>
            </a:extLst>
          </p:cNvPr>
          <p:cNvSpPr txBox="1"/>
          <p:nvPr/>
        </p:nvSpPr>
        <p:spPr>
          <a:xfrm>
            <a:off x="8651986" y="1221660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/>
              <a:t>添付画像</a:t>
            </a:r>
          </a:p>
        </p:txBody>
      </p:sp>
    </p:spTree>
    <p:extLst>
      <p:ext uri="{BB962C8B-B14F-4D97-AF65-F5344CB8AC3E}">
        <p14:creationId xmlns:p14="http://schemas.microsoft.com/office/powerpoint/2010/main" val="66897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7">
            <a:extLst>
              <a:ext uri="{FF2B5EF4-FFF2-40B4-BE49-F238E27FC236}">
                <a16:creationId xmlns:a16="http://schemas.microsoft.com/office/drawing/2014/main" id="{3915DAE8-FC27-432D-9C57-D80AE7720FF3}"/>
              </a:ext>
            </a:extLst>
          </p:cNvPr>
          <p:cNvSpPr txBox="1"/>
          <p:nvPr/>
        </p:nvSpPr>
        <p:spPr>
          <a:xfrm>
            <a:off x="211364" y="29613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日間の運動スケジュールと内容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9B2753F0-9D9D-411D-A3D9-3AA124F4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4" y="1526250"/>
            <a:ext cx="6097650" cy="4539064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102A6F0D-9F2B-4FED-97F8-15E683EE7629}"/>
              </a:ext>
            </a:extLst>
          </p:cNvPr>
          <p:cNvSpPr/>
          <p:nvPr/>
        </p:nvSpPr>
        <p:spPr>
          <a:xfrm>
            <a:off x="6025090" y="2744340"/>
            <a:ext cx="1186105" cy="632791"/>
          </a:xfrm>
          <a:prstGeom prst="wedgeRoundRectCallout">
            <a:avLst>
              <a:gd name="adj1" fmla="val -339549"/>
              <a:gd name="adj2" fmla="val -69437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日付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BA27E81-97D5-4D48-8830-9A81AFAB16AD}"/>
              </a:ext>
            </a:extLst>
          </p:cNvPr>
          <p:cNvSpPr/>
          <p:nvPr/>
        </p:nvSpPr>
        <p:spPr>
          <a:xfrm>
            <a:off x="6725268" y="5464433"/>
            <a:ext cx="5218028" cy="1093061"/>
          </a:xfrm>
          <a:prstGeom prst="wedgeRoundRectCallout">
            <a:avLst>
              <a:gd name="adj1" fmla="val -89386"/>
              <a:gd name="adj2" fmla="val -235119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>
                <a:solidFill>
                  <a:schemeClr val="tx1"/>
                </a:solidFill>
              </a:rPr>
              <a:t>・運動をした時間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・各メニューに費やした時間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E03F9F2-D228-4598-8569-7AFF30D68437}"/>
              </a:ext>
            </a:extLst>
          </p:cNvPr>
          <p:cNvSpPr/>
          <p:nvPr/>
        </p:nvSpPr>
        <p:spPr>
          <a:xfrm>
            <a:off x="6725268" y="5468803"/>
            <a:ext cx="5218028" cy="1093061"/>
          </a:xfrm>
          <a:prstGeom prst="wedgeRoundRectCallout">
            <a:avLst>
              <a:gd name="adj1" fmla="val -81302"/>
              <a:gd name="adj2" fmla="val -30356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>
                <a:solidFill>
                  <a:schemeClr val="tx1"/>
                </a:solidFill>
              </a:rPr>
              <a:t>・運動をした時間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・各メニューとそれに費やした時間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6">
            <a:extLst>
              <a:ext uri="{FF2B5EF4-FFF2-40B4-BE49-F238E27FC236}">
                <a16:creationId xmlns:a16="http://schemas.microsoft.com/office/drawing/2014/main" id="{D28A6112-976F-4807-BB19-7D9D9B7C8707}"/>
              </a:ext>
            </a:extLst>
          </p:cNvPr>
          <p:cNvSpPr txBox="1"/>
          <p:nvPr/>
        </p:nvSpPr>
        <p:spPr>
          <a:xfrm>
            <a:off x="7249918" y="1470619"/>
            <a:ext cx="447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そのページを撮影し、件名を記入のうえ</a:t>
            </a:r>
            <a:r>
              <a:rPr kumimoji="1" lang="ja-JP" altLang="en-US" b="1" dirty="0"/>
              <a:t>画像を添付してお送りください。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D26FD6-B002-4A52-957C-95A6212C8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" b="98818" l="625" r="99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527" y="1988825"/>
            <a:ext cx="4121425" cy="277661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AF8DF3-E34A-46A8-9003-C6333919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75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527" y="2209323"/>
            <a:ext cx="2317062" cy="2725955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308E72-2A65-4109-B6D9-3916817D88BC}"/>
              </a:ext>
            </a:extLst>
          </p:cNvPr>
          <p:cNvSpPr/>
          <p:nvPr/>
        </p:nvSpPr>
        <p:spPr>
          <a:xfrm>
            <a:off x="1331922" y="988235"/>
            <a:ext cx="4206101" cy="449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メール内容に記入される場合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32CC37E-C51F-4287-B475-EA220183A60B}"/>
              </a:ext>
            </a:extLst>
          </p:cNvPr>
          <p:cNvSpPr/>
          <p:nvPr/>
        </p:nvSpPr>
        <p:spPr>
          <a:xfrm>
            <a:off x="6762607" y="988235"/>
            <a:ext cx="5218028" cy="449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b="1" dirty="0"/>
              <a:t>内容を</a:t>
            </a:r>
            <a:r>
              <a:rPr lang="ja-JP" altLang="en-US" sz="2400" b="1" dirty="0"/>
              <a:t>ノートに記入される場合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29770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878</Words>
  <Application>Microsoft Office PowerPoint</Application>
  <PresentationFormat>ワイド画面</PresentationFormat>
  <Paragraphs>94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-apple-system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SSC No.1</dc:creator>
  <cp:lastModifiedBy>SSC No.1</cp:lastModifiedBy>
  <cp:revision>19</cp:revision>
  <dcterms:created xsi:type="dcterms:W3CDTF">2021-07-15T00:28:48Z</dcterms:created>
  <dcterms:modified xsi:type="dcterms:W3CDTF">2021-07-15T01:30:39Z</dcterms:modified>
</cp:coreProperties>
</file>